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7" r:id="rId2"/>
    <p:sldId id="268" r:id="rId3"/>
    <p:sldId id="269" r:id="rId4"/>
    <p:sldId id="270" r:id="rId5"/>
    <p:sldId id="271" r:id="rId6"/>
    <p:sldId id="272" r:id="rId7"/>
    <p:sldId id="273" r:id="rId8"/>
    <p:sldId id="274" r:id="rId9"/>
    <p:sldId id="275" r:id="rId10"/>
    <p:sldId id="276" r:id="rId11"/>
    <p:sldId id="277" r:id="rId12"/>
    <p:sldId id="279"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3684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descr="preencoded.png">
            <a:extLst>
              <a:ext uri="{FF2B5EF4-FFF2-40B4-BE49-F238E27FC236}">
                <a16:creationId xmlns:a16="http://schemas.microsoft.com/office/drawing/2014/main" id="{999EC997-CF58-9DF9-FA13-C547FB6BC296}"/>
              </a:ext>
            </a:extLst>
          </p:cNvPr>
          <p:cNvPicPr>
            <a:picLocks noChangeAspect="1"/>
          </p:cNvPicPr>
          <p:nvPr/>
        </p:nvPicPr>
        <p:blipFill>
          <a:blip r:embed="rId2"/>
          <a:stretch>
            <a:fillRect/>
          </a:stretch>
        </p:blipFill>
        <p:spPr>
          <a:xfrm>
            <a:off x="-1" y="0"/>
            <a:ext cx="14630401" cy="8229600"/>
          </a:xfrm>
          <a:prstGeom prst="rect">
            <a:avLst/>
          </a:prstGeom>
        </p:spPr>
      </p:pic>
      <p:pic>
        <p:nvPicPr>
          <p:cNvPr id="2" name="Image 1" descr="preencoded.png">
            <a:extLst>
              <a:ext uri="{FF2B5EF4-FFF2-40B4-BE49-F238E27FC236}">
                <a16:creationId xmlns:a16="http://schemas.microsoft.com/office/drawing/2014/main" id="{8BC8DE93-DDD6-5690-7A61-B5812DE54891}"/>
              </a:ext>
            </a:extLst>
          </p:cNvPr>
          <p:cNvPicPr>
            <a:picLocks noChangeAspect="1"/>
          </p:cNvPicPr>
          <p:nvPr/>
        </p:nvPicPr>
        <p:blipFill>
          <a:blip r:embed="rId3"/>
          <a:stretch>
            <a:fillRect/>
          </a:stretch>
        </p:blipFill>
        <p:spPr>
          <a:xfrm>
            <a:off x="9144000" y="0"/>
            <a:ext cx="5486400" cy="8229600"/>
          </a:xfrm>
          <a:prstGeom prst="rect">
            <a:avLst/>
          </a:prstGeom>
        </p:spPr>
      </p:pic>
      <p:sp>
        <p:nvSpPr>
          <p:cNvPr id="4" name="Text 1">
            <a:extLst>
              <a:ext uri="{FF2B5EF4-FFF2-40B4-BE49-F238E27FC236}">
                <a16:creationId xmlns:a16="http://schemas.microsoft.com/office/drawing/2014/main" id="{0101BC6E-6DE0-52F2-BE92-796ED9D74928}"/>
              </a:ext>
            </a:extLst>
          </p:cNvPr>
          <p:cNvSpPr/>
          <p:nvPr/>
        </p:nvSpPr>
        <p:spPr>
          <a:xfrm>
            <a:off x="833199" y="1959769"/>
            <a:ext cx="7477601" cy="1916430"/>
          </a:xfrm>
          <a:prstGeom prst="rect">
            <a:avLst/>
          </a:prstGeom>
          <a:noFill/>
          <a:ln/>
        </p:spPr>
        <p:txBody>
          <a:bodyPr wrap="square" rtlCol="0" anchor="t"/>
          <a:lstStyle/>
          <a:p>
            <a:pPr marL="0" indent="0" algn="ctr">
              <a:lnSpc>
                <a:spcPts val="7545"/>
              </a:lnSpc>
              <a:buNone/>
            </a:pPr>
            <a:r>
              <a:rPr lang="en-US" sz="6036" dirty="0">
                <a:solidFill>
                  <a:srgbClr val="AE8625"/>
                </a:solidFill>
                <a:latin typeface="Prata" pitchFamily="34" charset="0"/>
                <a:ea typeface="Prata" pitchFamily="34" charset="-122"/>
                <a:cs typeface="Prata" pitchFamily="34" charset="-120"/>
              </a:rPr>
              <a:t>Introduction to Phishing Attacks</a:t>
            </a:r>
            <a:endParaRPr lang="en-US" sz="6036" dirty="0"/>
          </a:p>
        </p:txBody>
      </p:sp>
      <p:sp>
        <p:nvSpPr>
          <p:cNvPr id="5" name="Text 2">
            <a:extLst>
              <a:ext uri="{FF2B5EF4-FFF2-40B4-BE49-F238E27FC236}">
                <a16:creationId xmlns:a16="http://schemas.microsoft.com/office/drawing/2014/main" id="{567CE456-41D9-209C-DB8E-445674189B72}"/>
              </a:ext>
            </a:extLst>
          </p:cNvPr>
          <p:cNvSpPr/>
          <p:nvPr/>
        </p:nvSpPr>
        <p:spPr>
          <a:xfrm>
            <a:off x="833199" y="4209455"/>
            <a:ext cx="7477601" cy="1916430"/>
          </a:xfrm>
          <a:prstGeom prst="rect">
            <a:avLst/>
          </a:prstGeom>
          <a:noFill/>
          <a:ln/>
        </p:spPr>
        <p:txBody>
          <a:bodyPr wrap="square" rtlCol="0" anchor="t"/>
          <a:lstStyle/>
          <a:p>
            <a:pPr marL="0" indent="0" algn="just">
              <a:lnSpc>
                <a:spcPts val="2799"/>
              </a:lnSpc>
              <a:buNone/>
            </a:pPr>
            <a:r>
              <a:rPr lang="en-US" dirty="0">
                <a:solidFill>
                  <a:srgbClr val="CFCBBF"/>
                </a:solidFill>
                <a:latin typeface="Raleway" pitchFamily="34" charset="0"/>
                <a:ea typeface="Raleway" pitchFamily="34" charset="-122"/>
                <a:cs typeface="Raleway" pitchFamily="34" charset="-120"/>
              </a:rPr>
              <a:t>Phishing is a dangerous cybercrime where attackers use deceptive emails, websites, or messages to steal sensitive information or infect devices with malware. Understanding the anatomy of these attacks is crucial to protecting yourself and your organization.</a:t>
            </a:r>
            <a:endParaRPr lang="en-US" dirty="0"/>
          </a:p>
        </p:txBody>
      </p:sp>
      <p:sp>
        <p:nvSpPr>
          <p:cNvPr id="7" name="TextBox 6">
            <a:extLst>
              <a:ext uri="{FF2B5EF4-FFF2-40B4-BE49-F238E27FC236}">
                <a16:creationId xmlns:a16="http://schemas.microsoft.com/office/drawing/2014/main" id="{2EE0380F-A88E-1D1E-55D4-71EFF06EC87B}"/>
              </a:ext>
            </a:extLst>
          </p:cNvPr>
          <p:cNvSpPr txBox="1"/>
          <p:nvPr/>
        </p:nvSpPr>
        <p:spPr>
          <a:xfrm>
            <a:off x="7170234" y="6125885"/>
            <a:ext cx="1639230" cy="1513684"/>
          </a:xfrm>
          <a:prstGeom prst="rect">
            <a:avLst/>
          </a:prstGeom>
          <a:noFill/>
        </p:spPr>
        <p:txBody>
          <a:bodyPr wrap="square">
            <a:spAutoFit/>
          </a:bodyPr>
          <a:lstStyle/>
          <a:p>
            <a:pPr marL="0" indent="0">
              <a:lnSpc>
                <a:spcPts val="3827"/>
              </a:lnSpc>
              <a:buNone/>
            </a:pPr>
            <a:endParaRPr lang="en-US" sz="1800" dirty="0">
              <a:solidFill>
                <a:srgbClr val="AE8625"/>
              </a:solidFill>
              <a:latin typeface="Prata" pitchFamily="34" charset="0"/>
              <a:ea typeface="Prata" pitchFamily="34" charset="-122"/>
              <a:cs typeface="Prata" pitchFamily="34" charset="-120"/>
            </a:endParaRPr>
          </a:p>
          <a:p>
            <a:pPr marL="0" indent="0">
              <a:lnSpc>
                <a:spcPts val="3827"/>
              </a:lnSpc>
              <a:buNone/>
            </a:pPr>
            <a:r>
              <a:rPr lang="en-US" sz="2400" dirty="0">
                <a:solidFill>
                  <a:srgbClr val="AE8625"/>
                </a:solidFill>
                <a:latin typeface="Prata" pitchFamily="34" charset="0"/>
                <a:ea typeface="Prata" pitchFamily="34" charset="-122"/>
                <a:cs typeface="Prata" pitchFamily="34" charset="-120"/>
              </a:rPr>
              <a:t>By</a:t>
            </a:r>
          </a:p>
          <a:p>
            <a:pPr marL="0" indent="0">
              <a:lnSpc>
                <a:spcPts val="3827"/>
              </a:lnSpc>
              <a:buNone/>
            </a:pPr>
            <a:r>
              <a:rPr lang="en-US" sz="2400" dirty="0">
                <a:solidFill>
                  <a:srgbClr val="AE8625"/>
                </a:solidFill>
                <a:latin typeface="Prata" pitchFamily="34" charset="0"/>
                <a:ea typeface="Prata" pitchFamily="34" charset="-122"/>
                <a:cs typeface="Prata" pitchFamily="34" charset="-120"/>
              </a:rPr>
              <a:t>    Arjun S</a:t>
            </a:r>
            <a:endParaRPr lang="en-US" sz="2400" dirty="0"/>
          </a:p>
        </p:txBody>
      </p:sp>
    </p:spTree>
    <p:extLst>
      <p:ext uri="{BB962C8B-B14F-4D97-AF65-F5344CB8AC3E}">
        <p14:creationId xmlns:p14="http://schemas.microsoft.com/office/powerpoint/2010/main" val="820216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3567A1-68A0-6D0A-8C82-3EEA486974F3}"/>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32141185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F2C00D-7087-9696-1409-2CE51C35D37D}"/>
              </a:ext>
            </a:extLst>
          </p:cNvPr>
          <p:cNvPicPr>
            <a:picLocks noChangeAspect="1"/>
          </p:cNvPicPr>
          <p:nvPr/>
        </p:nvPicPr>
        <p:blipFill>
          <a:blip r:embed="rId2"/>
          <a:stretch>
            <a:fillRect/>
          </a:stretch>
        </p:blipFill>
        <p:spPr>
          <a:xfrm>
            <a:off x="-111512" y="-126089"/>
            <a:ext cx="14741912" cy="8355689"/>
          </a:xfrm>
          <a:prstGeom prst="rect">
            <a:avLst/>
          </a:prstGeom>
        </p:spPr>
      </p:pic>
    </p:spTree>
    <p:extLst>
      <p:ext uri="{BB962C8B-B14F-4D97-AF65-F5344CB8AC3E}">
        <p14:creationId xmlns:p14="http://schemas.microsoft.com/office/powerpoint/2010/main" val="2731139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F707E4-E775-3FEE-177F-102A9DCA5B17}"/>
              </a:ext>
            </a:extLst>
          </p:cNvPr>
          <p:cNvPicPr>
            <a:picLocks noChangeAspect="1"/>
          </p:cNvPicPr>
          <p:nvPr/>
        </p:nvPicPr>
        <p:blipFill>
          <a:blip r:embed="rId2"/>
          <a:stretch>
            <a:fillRect/>
          </a:stretch>
        </p:blipFill>
        <p:spPr>
          <a:xfrm>
            <a:off x="0" y="0"/>
            <a:ext cx="14687583" cy="8229599"/>
          </a:xfrm>
          <a:prstGeom prst="rect">
            <a:avLst/>
          </a:prstGeom>
        </p:spPr>
      </p:pic>
    </p:spTree>
    <p:extLst>
      <p:ext uri="{BB962C8B-B14F-4D97-AF65-F5344CB8AC3E}">
        <p14:creationId xmlns:p14="http://schemas.microsoft.com/office/powerpoint/2010/main" val="1037121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49EF710-8834-A1F9-128F-C807BECC4BB9}"/>
              </a:ext>
            </a:extLst>
          </p:cNvPr>
          <p:cNvPicPr>
            <a:picLocks noChangeAspect="1"/>
          </p:cNvPicPr>
          <p:nvPr/>
        </p:nvPicPr>
        <p:blipFill>
          <a:blip r:embed="rId2"/>
          <a:stretch>
            <a:fillRect/>
          </a:stretch>
        </p:blipFill>
        <p:spPr>
          <a:xfrm>
            <a:off x="0" y="1"/>
            <a:ext cx="14630400" cy="8229600"/>
          </a:xfrm>
          <a:prstGeom prst="rect">
            <a:avLst/>
          </a:prstGeom>
        </p:spPr>
      </p:pic>
    </p:spTree>
    <p:extLst>
      <p:ext uri="{BB962C8B-B14F-4D97-AF65-F5344CB8AC3E}">
        <p14:creationId xmlns:p14="http://schemas.microsoft.com/office/powerpoint/2010/main" val="2836228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683333-707F-F6ED-12AE-714544938820}"/>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9094937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1F3E9F-9B69-23DA-FF56-E6DF9C39B313}"/>
              </a:ext>
            </a:extLst>
          </p:cNvPr>
          <p:cNvPicPr>
            <a:picLocks noChangeAspect="1"/>
          </p:cNvPicPr>
          <p:nvPr/>
        </p:nvPicPr>
        <p:blipFill>
          <a:blip r:embed="rId2"/>
          <a:stretch>
            <a:fillRect/>
          </a:stretch>
        </p:blipFill>
        <p:spPr>
          <a:xfrm>
            <a:off x="0" y="-10144"/>
            <a:ext cx="14630400" cy="8249890"/>
          </a:xfrm>
          <a:prstGeom prst="rect">
            <a:avLst/>
          </a:prstGeom>
        </p:spPr>
      </p:pic>
    </p:spTree>
    <p:extLst>
      <p:ext uri="{BB962C8B-B14F-4D97-AF65-F5344CB8AC3E}">
        <p14:creationId xmlns:p14="http://schemas.microsoft.com/office/powerpoint/2010/main" val="3999485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2BABBB-D753-E4F9-E0CB-03C84B56167C}"/>
              </a:ext>
            </a:extLst>
          </p:cNvPr>
          <p:cNvPicPr>
            <a:picLocks noChangeAspect="1"/>
          </p:cNvPicPr>
          <p:nvPr/>
        </p:nvPicPr>
        <p:blipFill>
          <a:blip r:embed="rId2"/>
          <a:stretch>
            <a:fillRect/>
          </a:stretch>
        </p:blipFill>
        <p:spPr>
          <a:xfrm>
            <a:off x="0" y="0"/>
            <a:ext cx="14630400" cy="8232854"/>
          </a:xfrm>
          <a:prstGeom prst="rect">
            <a:avLst/>
          </a:prstGeom>
        </p:spPr>
      </p:pic>
    </p:spTree>
    <p:extLst>
      <p:ext uri="{BB962C8B-B14F-4D97-AF65-F5344CB8AC3E}">
        <p14:creationId xmlns:p14="http://schemas.microsoft.com/office/powerpoint/2010/main" val="4261250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05A974-F211-22C7-6858-4660BFCB167C}"/>
              </a:ext>
            </a:extLst>
          </p:cNvPr>
          <p:cNvPicPr>
            <a:picLocks noChangeAspect="1"/>
          </p:cNvPicPr>
          <p:nvPr/>
        </p:nvPicPr>
        <p:blipFill>
          <a:blip r:embed="rId2"/>
          <a:stretch>
            <a:fillRect/>
          </a:stretch>
        </p:blipFill>
        <p:spPr>
          <a:xfrm>
            <a:off x="0" y="4568"/>
            <a:ext cx="14630400" cy="8220464"/>
          </a:xfrm>
          <a:prstGeom prst="rect">
            <a:avLst/>
          </a:prstGeom>
        </p:spPr>
      </p:pic>
    </p:spTree>
    <p:extLst>
      <p:ext uri="{BB962C8B-B14F-4D97-AF65-F5344CB8AC3E}">
        <p14:creationId xmlns:p14="http://schemas.microsoft.com/office/powerpoint/2010/main" val="3418917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6E7376-D828-7252-9F0A-7012F762335B}"/>
              </a:ext>
            </a:extLst>
          </p:cNvPr>
          <p:cNvPicPr>
            <a:picLocks noChangeAspect="1"/>
          </p:cNvPicPr>
          <p:nvPr/>
        </p:nvPicPr>
        <p:blipFill>
          <a:blip r:embed="rId2"/>
          <a:stretch>
            <a:fillRect/>
          </a:stretch>
        </p:blipFill>
        <p:spPr>
          <a:xfrm>
            <a:off x="0" y="0"/>
            <a:ext cx="14630400" cy="8229599"/>
          </a:xfrm>
          <a:prstGeom prst="rect">
            <a:avLst/>
          </a:prstGeom>
        </p:spPr>
      </p:pic>
    </p:spTree>
    <p:extLst>
      <p:ext uri="{BB962C8B-B14F-4D97-AF65-F5344CB8AC3E}">
        <p14:creationId xmlns:p14="http://schemas.microsoft.com/office/powerpoint/2010/main" val="1371452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B5C12F-807A-4A7C-30B7-C400A231E8B5}"/>
              </a:ext>
            </a:extLst>
          </p:cNvPr>
          <p:cNvPicPr>
            <a:picLocks noChangeAspect="1"/>
          </p:cNvPicPr>
          <p:nvPr/>
        </p:nvPicPr>
        <p:blipFill>
          <a:blip r:embed="rId2"/>
          <a:stretch>
            <a:fillRect/>
          </a:stretch>
        </p:blipFill>
        <p:spPr>
          <a:xfrm>
            <a:off x="0" y="0"/>
            <a:ext cx="14647053" cy="8229600"/>
          </a:xfrm>
          <a:prstGeom prst="rect">
            <a:avLst/>
          </a:prstGeom>
        </p:spPr>
      </p:pic>
    </p:spTree>
    <p:extLst>
      <p:ext uri="{BB962C8B-B14F-4D97-AF65-F5344CB8AC3E}">
        <p14:creationId xmlns:p14="http://schemas.microsoft.com/office/powerpoint/2010/main" val="1545681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482C52-9165-C36A-DAF6-B81FD225157D}"/>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2799145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48</Words>
  <Application>Microsoft Office PowerPoint</Application>
  <PresentationFormat>Custom</PresentationFormat>
  <Paragraphs>5</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Arjun S</cp:lastModifiedBy>
  <cp:revision>3</cp:revision>
  <dcterms:created xsi:type="dcterms:W3CDTF">2024-05-09T15:16:50Z</dcterms:created>
  <dcterms:modified xsi:type="dcterms:W3CDTF">2024-05-09T15:55:37Z</dcterms:modified>
</cp:coreProperties>
</file>